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678" r:id="rId3"/>
    <p:sldId id="745" r:id="rId4"/>
    <p:sldId id="780" r:id="rId5"/>
    <p:sldId id="762" r:id="rId6"/>
    <p:sldId id="746" r:id="rId7"/>
    <p:sldId id="764" r:id="rId8"/>
    <p:sldId id="763" r:id="rId9"/>
    <p:sldId id="771" r:id="rId10"/>
    <p:sldId id="756" r:id="rId11"/>
    <p:sldId id="779" r:id="rId12"/>
    <p:sldId id="773" r:id="rId13"/>
    <p:sldId id="778" r:id="rId14"/>
    <p:sldId id="774" r:id="rId15"/>
    <p:sldId id="775" r:id="rId16"/>
    <p:sldId id="757" r:id="rId17"/>
    <p:sldId id="776" r:id="rId18"/>
    <p:sldId id="777" r:id="rId19"/>
    <p:sldId id="758" r:id="rId20"/>
    <p:sldId id="759" r:id="rId21"/>
    <p:sldId id="781" r:id="rId22"/>
    <p:sldId id="755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Messer" initials="M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3" autoAdjust="0"/>
    <p:restoredTop sz="68097" autoAdjust="0"/>
  </p:normalViewPr>
  <p:slideViewPr>
    <p:cSldViewPr snapToGrid="0">
      <p:cViewPr varScale="1">
        <p:scale>
          <a:sx n="78" d="100"/>
          <a:sy n="78" d="100"/>
        </p:scale>
        <p:origin x="186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2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papfs01.pardmn.parinc.com\data$\R&amp;D\SHARER&amp;D\PROJ\2018%20ACQ\Scholarly%20Marketing\PAI\White%20paper\Calculations%20for%20white%20paper%20figures%2012.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tpapfs01.pardmn.parinc.com\data$\R&amp;D\SHARER&amp;D\PROJ\2018%20ACQ\Scholarly%20Marketing\PAI\White%20paper\Calculations%20for%20white%20paper%20figures%2012.18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papfs01.pardmn.parinc.com\data$\R&amp;D\SHARER&amp;D\PROJ\2018%20ACQ\Scholarly%20Marketing\PAI\White%20paper\Calculations%20for%20white%20paper%20figures%2012.18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papfs01.pardmn.parinc.com\data$\R&amp;D\SHARER&amp;D\PROJ\2018%20ACQ\Scholarly%20Marketing\PAI\White%20paper\Calculations%20for%20white%20paper%20figures%2012.18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papfs01.pardmn.parinc.com\data$\R&amp;D\SHARER&amp;D\PROJ\2018%20ACQ\Scholarly%20Marketing\PAI\White%20paper\White%20paper%20%231\PAI%20tables%20for%20typesetting%2012.14.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tpapfs01.pardmn.parinc.com\data$\R&amp;D\SHARER&amp;D\PROJ\2018%20ACQ\Scholarly%20Marketing\PAI\White%20paper\White%20paper%20%231\old\PAI%20tables%2010.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tpapfs01.pardmn.parinc.com\data$\R&amp;D\SHARER&amp;D\PROJ\2018%20ACQ\Scholarly%20Marketing\PAI\White%20paper\White%20paper%20%231\old\PAI%20tables%2010.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tpapfs01.pardmn.parinc.com\data$\R&amp;D\SHARER&amp;D\PROJ\2018%20ACQ\Scholarly%20Marketing\PAI\White%20paper\White%20paper%20%231\old\PAI%20tables%2010.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tpapfs01.pardmn.parinc.com\data$\R&amp;D\SHARER&amp;D\PROJ\2018%20ACQ\Scholarly%20Marketing\PAI\White%20paper\White%20paper%20%231\old\PAI%20tables%2010.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tpapfs01.pardmn.parinc.com\data$\R&amp;D\SHARER&amp;D\PROJ\2018%20ACQ\Scholarly%20Marketing\PAI\White%20paper\White%20paper%20%231\old\PAI%20tables%2010.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tpapfs01.pardmn.parinc.com\data$\R&amp;D\SHARER&amp;D\PROJ\2018%20ACQ\Scholarly%20Marketing\PAI\White%20paper\Calculations%20for%20white%20paper%20figures%2012.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tpapfs01.pardmn.parinc.com\data$\R&amp;D\SHARER&amp;D\PROJ\2018%20ACQ\Scholarly%20Marketing\PAI\White%20paper\Calculations%20for%20white%20paper%20figures%2012.1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44827586206899E-2"/>
          <c:y val="0"/>
          <c:w val="0.318965517241379"/>
          <c:h val="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19-426B-AE3B-FA3401965E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19-426B-AE3B-FA3401965E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19-426B-AE3B-FA3401965E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figures!$B$6:$B$8</c:f>
              <c:strCache>
                <c:ptCount val="3"/>
                <c:pt idx="0">
                  <c:v>Personality disorders (n = 333)</c:v>
                </c:pt>
                <c:pt idx="1">
                  <c:v>Psychopathology (n = 556)</c:v>
                </c:pt>
                <c:pt idx="2">
                  <c:v>Acquired/developmental disorders (n = 87)</c:v>
                </c:pt>
              </c:strCache>
            </c:strRef>
          </c:cat>
          <c:val>
            <c:numRef>
              <c:f>figures!$C$6:$C$8</c:f>
              <c:numCache>
                <c:formatCode>0.0%</c:formatCode>
                <c:ptCount val="3"/>
                <c:pt idx="0">
                  <c:v>0.34100000000000003</c:v>
                </c:pt>
                <c:pt idx="1">
                  <c:v>0.56899999999999995</c:v>
                </c:pt>
                <c:pt idx="2">
                  <c:v>8.9139344262295098E-2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19-426B-AE3B-FA3401965EA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2097701149425298"/>
          <c:y val="5.7538641003207899E-3"/>
          <c:w val="0.57040229885057503"/>
          <c:h val="0.99312190142898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728798606056599E-2"/>
          <c:y val="8.6160734062245198E-2"/>
          <c:w val="0.43533359800613097"/>
          <c:h val="0.81716259256821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D9-47FB-BEA2-F3840DCB3A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D9-47FB-BEA2-F3840DCB3A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D9-47FB-BEA2-F3840DCB3A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7D9-47FB-BEA2-F3840DCB3AA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7D9-47FB-BEA2-F3840DCB3AA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7D9-47FB-BEA2-F3840DCB3A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figures!$B$33:$B$38</c:f>
              <c:strCache>
                <c:ptCount val="6"/>
                <c:pt idx="0">
                  <c:v>Addiction (n = 4)</c:v>
                </c:pt>
                <c:pt idx="1">
                  <c:v>Aggression (n = 103)</c:v>
                </c:pt>
                <c:pt idx="2">
                  <c:v>Alcohol abuse (n = 42)</c:v>
                </c:pt>
                <c:pt idx="3">
                  <c:v>Substance abuse (n = 59)</c:v>
                </c:pt>
                <c:pt idx="4">
                  <c:v>Mania (n = 6)</c:v>
                </c:pt>
                <c:pt idx="5">
                  <c:v>Gambling disorder (n = 4)</c:v>
                </c:pt>
              </c:strCache>
            </c:strRef>
          </c:cat>
          <c:val>
            <c:numRef>
              <c:f>figures!$C$33:$C$38</c:f>
              <c:numCache>
                <c:formatCode>0.0%</c:formatCode>
                <c:ptCount val="6"/>
                <c:pt idx="0">
                  <c:v>1.8348623853211E-2</c:v>
                </c:pt>
                <c:pt idx="1">
                  <c:v>0.47247706422018299</c:v>
                </c:pt>
                <c:pt idx="2">
                  <c:v>0.192660550458716</c:v>
                </c:pt>
                <c:pt idx="3">
                  <c:v>0.27064220183486198</c:v>
                </c:pt>
                <c:pt idx="4">
                  <c:v>2.7522935779816501E-2</c:v>
                </c:pt>
                <c:pt idx="5">
                  <c:v>1.8348623853211E-2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7D9-47FB-BEA2-F3840DCB3AA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947660954145404"/>
          <c:y val="0.112612668560364"/>
          <c:w val="0.47052339045854602"/>
          <c:h val="0.774774662879271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550634295713E-2"/>
          <c:y val="9.8611111111111094E-2"/>
          <c:w val="0.406944444444444"/>
          <c:h val="0.813888888888888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77-477E-947E-EDECB7D829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77-477E-947E-EDECB7D829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77-477E-947E-EDECB7D829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577-477E-947E-EDECB7D829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577-477E-947E-EDECB7D829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figures!$B$40:$B$44</c:f>
              <c:strCache>
                <c:ptCount val="5"/>
                <c:pt idx="0">
                  <c:v>Gradiosity (n = 3)</c:v>
                </c:pt>
                <c:pt idx="1">
                  <c:v>Paranoia (n = 5)</c:v>
                </c:pt>
                <c:pt idx="2">
                  <c:v>Psychosis (n = 7)</c:v>
                </c:pt>
                <c:pt idx="3">
                  <c:v>Schizophrenia (n = 33)</c:v>
                </c:pt>
                <c:pt idx="4">
                  <c:v>Somatoform disorders (n = 19)</c:v>
                </c:pt>
              </c:strCache>
            </c:strRef>
          </c:cat>
          <c:val>
            <c:numRef>
              <c:f>figures!$C$40:$C$44</c:f>
              <c:numCache>
                <c:formatCode>0.0%</c:formatCode>
                <c:ptCount val="5"/>
                <c:pt idx="0">
                  <c:v>4.47761194029851E-2</c:v>
                </c:pt>
                <c:pt idx="1">
                  <c:v>7.4626865671641798E-2</c:v>
                </c:pt>
                <c:pt idx="2">
                  <c:v>0.104477611940298</c:v>
                </c:pt>
                <c:pt idx="3">
                  <c:v>0.49253731343283602</c:v>
                </c:pt>
                <c:pt idx="4">
                  <c:v>0.28358208955223901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77-477E-947E-EDECB7D8295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065682414698202"/>
          <c:y val="9.0687664041994701E-2"/>
          <c:w val="0.45100984251968501"/>
          <c:h val="0.818624671916010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404618540329496E-2"/>
          <c:y val="9.8611111111111094E-2"/>
          <c:w val="0.41036414565826301"/>
          <c:h val="0.813888888888888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05-401D-B643-0FF3A47CBF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05-401D-B643-0FF3A47CBF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05-401D-B643-0FF3A47CBF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C05-401D-B643-0FF3A47CBF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figures!$B$51:$B$54</c:f>
              <c:strCache>
                <c:ptCount val="4"/>
                <c:pt idx="0">
                  <c:v>ADHD (n = 22)</c:v>
                </c:pt>
                <c:pt idx="1">
                  <c:v>ASD (n = 2)</c:v>
                </c:pt>
                <c:pt idx="2">
                  <c:v>TBI (n = 47)</c:v>
                </c:pt>
                <c:pt idx="3">
                  <c:v>Concussion (n = 16)</c:v>
                </c:pt>
              </c:strCache>
            </c:strRef>
          </c:cat>
          <c:val>
            <c:numRef>
              <c:f>figures!$C$51:$C$54</c:f>
              <c:numCache>
                <c:formatCode>0.0%</c:formatCode>
                <c:ptCount val="4"/>
                <c:pt idx="0">
                  <c:v>0.252873563218391</c:v>
                </c:pt>
                <c:pt idx="1">
                  <c:v>2.2988505747126398E-2</c:v>
                </c:pt>
                <c:pt idx="2">
                  <c:v>0.54022988505747105</c:v>
                </c:pt>
                <c:pt idx="3">
                  <c:v>0.18390804597701099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05-401D-B643-0FF3A47CBF9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6187498621496"/>
          <c:y val="9.0687664041994701E-2"/>
          <c:w val="0.39540914003396599"/>
          <c:h val="0.818624671916010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78-41F7-B009-2435151409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78-41F7-B009-2435151409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78-41F7-B009-24351514099D}"/>
              </c:ext>
            </c:extLst>
          </c:dPt>
          <c:dLbls>
            <c:dLbl>
              <c:idx val="0"/>
              <c:layout>
                <c:manualLayout>
                  <c:x val="5.3892205404836503E-2"/>
                  <c:y val="-0.12949638820637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78-41F7-B009-24351514099D}"/>
                </c:ext>
              </c:extLst>
            </c:dLbl>
            <c:dLbl>
              <c:idx val="2"/>
              <c:layout>
                <c:manualLayout>
                  <c:x val="-4.6706578017525001E-2"/>
                  <c:y val="-0.1122302031121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78-41F7-B009-2435151409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'Figure 6 personality disorders'!$G$5:$G$7</c:f>
              <c:strCache>
                <c:ptCount val="3"/>
                <c:pt idx="0">
                  <c:v>Cluster A (n = 11)</c:v>
                </c:pt>
                <c:pt idx="1">
                  <c:v>Cluster B (n = 307)</c:v>
                </c:pt>
                <c:pt idx="2">
                  <c:v>Cluster C (n = 15)</c:v>
                </c:pt>
              </c:strCache>
            </c:strRef>
          </c:cat>
          <c:val>
            <c:numRef>
              <c:f>'Figure 6 personality disorders'!$H$5:$H$7</c:f>
              <c:numCache>
                <c:formatCode>0.0%</c:formatCode>
                <c:ptCount val="3"/>
                <c:pt idx="0">
                  <c:v>3.3000000000000002E-2</c:v>
                </c:pt>
                <c:pt idx="1">
                  <c:v>0.92200000000000004</c:v>
                </c:pt>
                <c:pt idx="2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78-41F7-B009-24351514099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0187226596676"/>
          <c:y val="0.118696790960213"/>
          <c:w val="0.40028896387951501"/>
          <c:h val="0.762606146405631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16-466D-ADE3-7D39CADB8F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16-466D-ADE3-7D39CADB8F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16-466D-ADE3-7D39CADB8F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16-466D-ADE3-7D39CADB8F1E}"/>
              </c:ext>
            </c:extLst>
          </c:dPt>
          <c:dLbls>
            <c:dLbl>
              <c:idx val="3"/>
              <c:layout>
                <c:manualLayout>
                  <c:x val="0"/>
                  <c:y val="-0.1619047619047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16-466D-ADE3-7D39CADB8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'Figure 7 Cluster B'!$G$4:$G$7</c:f>
              <c:strCache>
                <c:ptCount val="4"/>
                <c:pt idx="0">
                  <c:v>Borderline Personality Disorder (n = 160)</c:v>
                </c:pt>
                <c:pt idx="1">
                  <c:v>Antisocial Personality Disorder (n = 76)</c:v>
                </c:pt>
                <c:pt idx="2">
                  <c:v>Psychopathy (n = 68)</c:v>
                </c:pt>
                <c:pt idx="3">
                  <c:v>Narcissistic Personality Disorder (n = 3)</c:v>
                </c:pt>
              </c:strCache>
            </c:strRef>
          </c:cat>
          <c:val>
            <c:numRef>
              <c:f>'Figure 7 Cluster B'!$H$4:$H$7</c:f>
              <c:numCache>
                <c:formatCode>0.0%</c:formatCode>
                <c:ptCount val="4"/>
                <c:pt idx="0">
                  <c:v>0.52100000000000002</c:v>
                </c:pt>
                <c:pt idx="1">
                  <c:v>0.248</c:v>
                </c:pt>
                <c:pt idx="2">
                  <c:v>0.221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716-466D-ADE3-7D39CADB8F1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882163167104103"/>
          <c:y val="3.3330927384077003E-2"/>
          <c:w val="0.433319116360455"/>
          <c:h val="0.966669072615923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229603652484595E-2"/>
          <c:y val="0.11527777777777801"/>
          <c:w val="0.41036414565826301"/>
          <c:h val="0.813888888888888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7E-483B-9350-20ED407A97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7E-483B-9350-20ED407A97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'Figure 8 Cluster A'!$G$4:$G$5</c:f>
              <c:strCache>
                <c:ptCount val="2"/>
                <c:pt idx="0">
                  <c:v>Paranoid Personality Disorder (n = 10)</c:v>
                </c:pt>
                <c:pt idx="1">
                  <c:v>Schizotypal Personality Disorder (n = 1)</c:v>
                </c:pt>
              </c:strCache>
            </c:strRef>
          </c:cat>
          <c:val>
            <c:numRef>
              <c:f>'Figure 8 Cluster A'!$H$4:$H$5</c:f>
              <c:numCache>
                <c:formatCode>0.0%</c:formatCode>
                <c:ptCount val="2"/>
                <c:pt idx="0">
                  <c:v>0.90900000000000003</c:v>
                </c:pt>
                <c:pt idx="1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7E-483B-9350-20ED407A970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737742341030903"/>
          <c:y val="6.5755604419667699E-2"/>
          <c:w val="0.43602715101788703"/>
          <c:h val="0.934244395580332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600490635096504"/>
          <c:y val="6.5755604419667699E-2"/>
          <c:w val="0.30297397365122097"/>
          <c:h val="0.934244395580332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21626300115"/>
          <c:y val="0.21666441694788199"/>
          <c:w val="0.290263542876813"/>
          <c:h val="0.783335666375037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383643221068001E-2"/>
          <c:y val="9.3557906818497294E-2"/>
          <c:w val="0.44268631862193702"/>
          <c:h val="0.818060506288923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D0-4651-A231-DF3EA45153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D0-4651-A231-DF3EA45153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D0-4651-A231-DF3EA45153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'Figure 9 Cluster C'!$G$4:$G$6</c:f>
              <c:strCache>
                <c:ptCount val="3"/>
                <c:pt idx="0">
                  <c:v>Avoidant Personality Disorder (n = 7)</c:v>
                </c:pt>
                <c:pt idx="1">
                  <c:v>Dependent Personality Disorder (n = 1)</c:v>
                </c:pt>
                <c:pt idx="2">
                  <c:v>Obsessive-Compulsive Personality Disorder (n = 7)</c:v>
                </c:pt>
              </c:strCache>
            </c:strRef>
          </c:cat>
          <c:val>
            <c:numRef>
              <c:f>'Figure 9 Cluster C'!$H$4:$H$6</c:f>
              <c:numCache>
                <c:formatCode>0.0%</c:formatCode>
                <c:ptCount val="3"/>
                <c:pt idx="0">
                  <c:v>0.46700000000000003</c:v>
                </c:pt>
                <c:pt idx="1">
                  <c:v>6.7000000000000004E-2</c:v>
                </c:pt>
                <c:pt idx="2">
                  <c:v>0.46700000000000003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D0-4651-A231-DF3EA451537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7843468095899799"/>
          <c:y val="6.8840775380118194E-2"/>
          <c:w val="0.50669853768279005"/>
          <c:h val="0.931159224619881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0F-4DC4-99D1-14590792B3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0F-4DC4-99D1-14590792B3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0F-4DC4-99D1-14590792B34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38807EF-4AE5-4B20-859F-37326A426B81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10F-4DC4-99D1-14590792B34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39.2%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0F-4DC4-99D1-14590792B34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12.1%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0F-4DC4-99D1-14590792B3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figures!$B$47:$B$49</c:f>
              <c:strCache>
                <c:ptCount val="3"/>
                <c:pt idx="0">
                  <c:v>Internalizing</c:v>
                </c:pt>
                <c:pt idx="1">
                  <c:v>Externalizing</c:v>
                </c:pt>
                <c:pt idx="2">
                  <c:v>Reality-Impairing</c:v>
                </c:pt>
              </c:strCache>
            </c:strRef>
          </c:cat>
          <c:val>
            <c:numRef>
              <c:f>figures!$C$47:$C$49</c:f>
              <c:numCache>
                <c:formatCode>0.0%</c:formatCode>
                <c:ptCount val="3"/>
                <c:pt idx="0">
                  <c:v>0.48741007194244601</c:v>
                </c:pt>
                <c:pt idx="1">
                  <c:v>0.39208633093525203</c:v>
                </c:pt>
                <c:pt idx="2">
                  <c:v>0.12050359712230201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0F-4DC4-99D1-14590792B34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691349518810201"/>
          <c:y val="0.30411338879000499"/>
          <c:w val="0.32058650481189899"/>
          <c:h val="0.373045167055727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463582677165303E-2"/>
          <c:y val="0.16851859142607201"/>
          <c:w val="0.34073961067366598"/>
          <c:h val="0.6814792213473319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D8-466D-AA94-10082E33CB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D8-466D-AA94-10082E33CB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D8-466D-AA94-10082E33CB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D8-466D-AA94-10082E33CB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D8-466D-AA94-10082E33CB2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6D8-466D-AA94-10082E33CB2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6D8-466D-AA94-10082E33CB2F}"/>
              </c:ext>
            </c:extLst>
          </c:dPt>
          <c:dLbls>
            <c:dLbl>
              <c:idx val="6"/>
              <c:layout>
                <c:manualLayout>
                  <c:x val="2.6248578302712201E-2"/>
                  <c:y val="-5.146544181977250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6D8-466D-AA94-10082E33CB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figures!$B$25:$B$31</c:f>
              <c:strCache>
                <c:ptCount val="7"/>
                <c:pt idx="0">
                  <c:v>Anxiety (n = 57)</c:v>
                </c:pt>
                <c:pt idx="1">
                  <c:v>Depression (n = 94)</c:v>
                </c:pt>
                <c:pt idx="2">
                  <c:v>Suicide/suicidal ideation (n = 41)</c:v>
                </c:pt>
                <c:pt idx="3">
                  <c:v>Social Anxiety (n = 7)</c:v>
                </c:pt>
                <c:pt idx="4">
                  <c:v>Panic disorder (n = 7)</c:v>
                </c:pt>
                <c:pt idx="5">
                  <c:v>PTSD (n = 42)</c:v>
                </c:pt>
                <c:pt idx="6">
                  <c:v>Eating disorders (n = 23)</c:v>
                </c:pt>
              </c:strCache>
            </c:strRef>
          </c:cat>
          <c:val>
            <c:numRef>
              <c:f>figures!$C$25:$C$31</c:f>
              <c:numCache>
                <c:formatCode>0.0%</c:formatCode>
                <c:ptCount val="7"/>
                <c:pt idx="0">
                  <c:v>0.210332103321033</c:v>
                </c:pt>
                <c:pt idx="1">
                  <c:v>0.34686346863468598</c:v>
                </c:pt>
                <c:pt idx="2">
                  <c:v>0.15129151291512899</c:v>
                </c:pt>
                <c:pt idx="3">
                  <c:v>2.5830258302582999E-2</c:v>
                </c:pt>
                <c:pt idx="4">
                  <c:v>2.5830258302582999E-2</c:v>
                </c:pt>
                <c:pt idx="5">
                  <c:v>0.154981549815498</c:v>
                </c:pt>
                <c:pt idx="6">
                  <c:v>8.4870848708487101E-2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6D8-466D-AA94-10082E33C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8997750281215"/>
          <c:y val="3.1479221347331603E-2"/>
          <c:w val="0.581002249718785"/>
          <c:h val="0.96852077865266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00A360-102E-4431-AB30-A28D34250F55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F02EBC-3507-499F-84C1-625CC3D74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3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9A1FF2-90F7-4EF3-9036-345720DF09DE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358767-B7C6-4C96-A17D-C17B1A0FC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07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97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51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Depression, anxiety, PTSD,</a:t>
            </a:r>
            <a:r>
              <a:rPr lang="en-US" baseline="0" dirty="0" smtClean="0"/>
              <a:t> and suicide </a:t>
            </a:r>
            <a:r>
              <a:rPr lang="en-US" dirty="0" smtClean="0"/>
              <a:t>were the most commonly studied within internalizing domain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68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Aggression,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lcohol/substance abuse were the most commonly studied within externalizing domain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20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schizophrenia was the most commonly studied reality-impairing disorder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61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Traumatic brain injury and attention-deficit/hyperactivity disorder were the most commonly studied acquired or developmental disorders.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89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May</a:t>
            </a:r>
            <a:r>
              <a:rPr lang="en-US" baseline="0" dirty="0" smtClean="0"/>
              <a:t> not be representative of the total research literature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32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Reference</a:t>
            </a:r>
            <a:r>
              <a:rPr lang="en-US" baseline="0" dirty="0" smtClean="0"/>
              <a:t> list will be continually updated to add new references every year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3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29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Broad-based: four validity scales, 11 clinical scales, five treatment scales, and two interpersonal scales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25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12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putting together this presentation, we’ve also added other</a:t>
            </a:r>
            <a:r>
              <a:rPr lang="en-US" baseline="0" dirty="0" smtClean="0"/>
              <a:t> codes from Morey’s original list, such as codes for when the article includes information or data on a particular PAI scale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9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Personality disorders are grouped into clusters based on descriptive similarities.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For Cluster</a:t>
            </a:r>
            <a:r>
              <a:rPr lang="en-US" sz="1200" baseline="0" dirty="0" smtClean="0"/>
              <a:t> B: </a:t>
            </a:r>
            <a:r>
              <a:rPr lang="en-US" sz="1200" dirty="0" smtClean="0"/>
              <a:t>Although not categorized as a personality disorder, we also tagged studies of psychopathy given the term’s relationship to antisocial personality disorder.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01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studies (92.2%) were related to Cluster B personality disorders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81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Within Cluster B, borderline personality disorder was most commonly studied (52.1%), followed by antisocial personality disorder (24.8%), and the related psychopathy category (22.1%);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were no studies related to histrionic personality disorder.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86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most commonly studied Cluster A personality disorder—by far—was paranoid personality disorder (90.9%), with only 9.1% of studies related to schizotypal personality disorder and no studies related to schizoid personality disorder.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66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The most commonly studied Cluster C personality disorders were avoidant (46.7%) and obsessive–compulsive personality disorders (46.7%).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58767-B7C6-4C96-A17D-C17B1A0FCAF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0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66E1-94B6-48B1-8EEE-3E74DE10628B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E5C04-AD5C-4C23-8C79-6CC2B14B2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5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DF177-A1D1-4B7D-957C-FFAE99FEECB6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491D-2631-4216-8815-02EDBFE42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1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A6EA5-EACC-4E18-B03A-9BB6DE7D01F0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E98A-3B8C-4D3A-9933-1DD1487F1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3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E8C3-EC45-9F48-9F03-6AF48792607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CB6-6263-CB49-95A5-8485F3DB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43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E8C3-EC45-9F48-9F03-6AF48792607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CB6-6263-CB49-95A5-8485F3DB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03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E8C3-EC45-9F48-9F03-6AF48792607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CB6-6263-CB49-95A5-8485F3DB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9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E8C3-EC45-9F48-9F03-6AF48792607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CB6-6263-CB49-95A5-8485F3DB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86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E8C3-EC45-9F48-9F03-6AF48792607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CB6-6263-CB49-95A5-8485F3DB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89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E8C3-EC45-9F48-9F03-6AF48792607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CB6-6263-CB49-95A5-8485F3DB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11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E8C3-EC45-9F48-9F03-6AF48792607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CB6-6263-CB49-95A5-8485F3DB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16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E8C3-EC45-9F48-9F03-6AF48792607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CB6-6263-CB49-95A5-8485F3DB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0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BB4D5-55C6-4CB6-9E74-DDDEC557BDED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B3433-F8AD-45AF-AEDA-AC528DEB1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50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E8C3-EC45-9F48-9F03-6AF48792607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CB6-6263-CB49-95A5-8485F3DB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7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E8C3-EC45-9F48-9F03-6AF48792607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CB6-6263-CB49-95A5-8485F3DB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85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E8C3-EC45-9F48-9F03-6AF48792607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8CB6-6263-CB49-95A5-8485F3DB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1732-EA4A-4FCE-9AD3-095A6EFD2E23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42B1-1A86-4A27-A322-D5EF5B489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2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E19CF-FC26-4031-A1D2-BBDB6A2B396C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61E7A-A4B7-4E48-817B-55EAE039E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7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A105-0A24-43FC-961C-CBD1EF24B999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ECBC-74C1-4678-97A2-9D52A48AC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7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CDFB-52BD-4123-B244-226149C49900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A08E-AF87-4277-BF22-D7E532FBC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4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01499-D97D-4B80-B470-376851A95A71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46D9-8AED-4001-973E-DE72C86F1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7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BAA0-AD68-42B5-AEC8-B7A5EEF6CF70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42FB0-20C6-4AC9-A9B0-2BA6937DD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7CFAA-D257-49A6-8704-0DC43B6C9416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E9D0C-BE9F-4B8C-9745-A68F1E282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70733B-7C36-454F-85FB-27BEE1804803}" type="datetimeFigureOut">
              <a:rPr lang="en-US"/>
              <a:pPr>
                <a:defRPr/>
              </a:pPr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651DB4-BFE9-4E3F-AB4A-80FF3D0AC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6E8C3-EC45-9F48-9F03-6AF48792607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08CB6-6263-CB49-95A5-8485F3DB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8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554249"/>
            <a:ext cx="8839200" cy="1731751"/>
          </a:xfrm>
        </p:spPr>
        <p:txBody>
          <a:bodyPr/>
          <a:lstStyle/>
          <a:p>
            <a:r>
              <a:rPr lang="en-US" sz="4200" b="1" dirty="0"/>
              <a:t>Development of a </a:t>
            </a:r>
            <a:r>
              <a:rPr lang="en-US" sz="4200" b="1" dirty="0" smtClean="0"/>
              <a:t/>
            </a:r>
            <a:br>
              <a:rPr lang="en-US" sz="4200" b="1" dirty="0" smtClean="0"/>
            </a:br>
            <a:r>
              <a:rPr lang="en-US" sz="4200" b="1" dirty="0" smtClean="0"/>
              <a:t>Research </a:t>
            </a:r>
            <a:r>
              <a:rPr lang="en-US" sz="4200" b="1" dirty="0"/>
              <a:t>Database for </a:t>
            </a:r>
            <a:r>
              <a:rPr lang="en-US" sz="4200" b="1" dirty="0" smtClean="0"/>
              <a:t>the</a:t>
            </a:r>
            <a:endParaRPr lang="en-US" sz="42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80288" y="4657344"/>
            <a:ext cx="7543800" cy="1295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Presented by </a:t>
            </a:r>
            <a:r>
              <a:rPr lang="en-US" b="1" dirty="0">
                <a:solidFill>
                  <a:schemeClr val="tx1"/>
                </a:solidFill>
              </a:rPr>
              <a:t>Jennifer Greene, </a:t>
            </a:r>
            <a:r>
              <a:rPr lang="en-US" b="1" dirty="0" smtClean="0">
                <a:solidFill>
                  <a:schemeClr val="tx1"/>
                </a:solidFill>
              </a:rPr>
              <a:t>PhD,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Melissa Messer, MHS, and Sue </a:t>
            </a:r>
            <a:r>
              <a:rPr lang="en-US" b="1" dirty="0">
                <a:solidFill>
                  <a:schemeClr val="tx1"/>
                </a:solidFill>
              </a:rPr>
              <a:t>Trujillo, MS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592" y="2236623"/>
            <a:ext cx="4120896" cy="247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40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321565"/>
              </p:ext>
            </p:extLst>
          </p:nvPr>
        </p:nvGraphicFramePr>
        <p:xfrm>
          <a:off x="0" y="16002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Cluster 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12280" y="2237232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160)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9232" y="3368040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76)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63968" y="4041648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68)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7896" y="5574792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3)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243653"/>
              </p:ext>
            </p:extLst>
          </p:nvPr>
        </p:nvGraphicFramePr>
        <p:xfrm>
          <a:off x="76200" y="1417638"/>
          <a:ext cx="9067800" cy="483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Cluster 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05600" y="2819400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10)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5065776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1)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72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421032"/>
              </p:ext>
            </p:extLst>
          </p:nvPr>
        </p:nvGraphicFramePr>
        <p:xfrm>
          <a:off x="228600" y="274638"/>
          <a:ext cx="4596342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862953"/>
              </p:ext>
            </p:extLst>
          </p:nvPr>
        </p:nvGraphicFramePr>
        <p:xfrm>
          <a:off x="4419600" y="152400"/>
          <a:ext cx="4648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447906"/>
              </p:ext>
            </p:extLst>
          </p:nvPr>
        </p:nvGraphicFramePr>
        <p:xfrm>
          <a:off x="76200" y="1417638"/>
          <a:ext cx="9067800" cy="4906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" y="475806"/>
            <a:ext cx="8229600" cy="1143000"/>
          </a:xfrm>
        </p:spPr>
        <p:txBody>
          <a:bodyPr/>
          <a:lstStyle/>
          <a:p>
            <a:r>
              <a:rPr lang="en-US" dirty="0" smtClean="0"/>
              <a:t>Cluster 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93536" y="2487168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7)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08776" y="3992880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1)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63840" y="5510784"/>
            <a:ext cx="128016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7)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420942"/>
            <a:ext cx="8229600" cy="1143000"/>
          </a:xfrm>
        </p:spPr>
        <p:txBody>
          <a:bodyPr/>
          <a:lstStyle/>
          <a:p>
            <a:r>
              <a:rPr lang="en-US" dirty="0"/>
              <a:t>Psychopathology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250679"/>
              </p:ext>
            </p:extLst>
          </p:nvPr>
        </p:nvGraphicFramePr>
        <p:xfrm>
          <a:off x="342900" y="1600200"/>
          <a:ext cx="8458199" cy="393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563182488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3475129998"/>
                    </a:ext>
                  </a:extLst>
                </a:gridCol>
                <a:gridCol w="3162299">
                  <a:extLst>
                    <a:ext uri="{9D8B030D-6E8A-4147-A177-3AD203B41FA5}">
                      <a16:colId xmlns:a16="http://schemas.microsoft.com/office/drawing/2014/main" val="319288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Internalizing</a:t>
                      </a:r>
                      <a:endParaRPr lang="en-US" sz="2800" b="1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Anxiety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Depression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Suicide/suicidal ideation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Anxiety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Panic disorder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PTSD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Eating disorders</a:t>
                      </a:r>
                      <a:endParaRPr lang="en-US" sz="3200" dirty="0" smtClean="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538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Externalizing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Addiction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Aggression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Alcohol abuse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Substance abuse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Mania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Gambling disorder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704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Reality-Impairing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Grandiosity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Paranoia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Schizophrenia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Somatoform disorders</a:t>
                      </a:r>
                    </a:p>
                    <a:p>
                      <a:pPr algn="ctr"/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4158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8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0086"/>
            <a:ext cx="8229600" cy="1143000"/>
          </a:xfrm>
        </p:spPr>
        <p:txBody>
          <a:bodyPr/>
          <a:lstStyle/>
          <a:p>
            <a:r>
              <a:rPr lang="en-US" dirty="0" smtClean="0"/>
              <a:t>Psychopathology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5334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b="0" i="1" dirty="0"/>
              <a:t>n</a:t>
            </a:r>
            <a:r>
              <a:rPr lang="en-US" b="0" dirty="0" smtClean="0"/>
              <a:t> = 556 studies</a:t>
            </a:r>
            <a:endParaRPr lang="en-US" b="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345779"/>
              </p:ext>
            </p:extLst>
          </p:nvPr>
        </p:nvGraphicFramePr>
        <p:xfrm>
          <a:off x="0" y="1143000"/>
          <a:ext cx="914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219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366"/>
            <a:ext cx="8229600" cy="1143000"/>
          </a:xfrm>
        </p:spPr>
        <p:txBody>
          <a:bodyPr/>
          <a:lstStyle/>
          <a:p>
            <a:r>
              <a:rPr lang="en-US" dirty="0" smtClean="0"/>
              <a:t>Internalizing Domain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973510"/>
              </p:ext>
            </p:extLst>
          </p:nvPr>
        </p:nvGraphicFramePr>
        <p:xfrm>
          <a:off x="0" y="144507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5443728" y="1627632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57)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80176" y="2255520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94)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18120" y="2877312"/>
            <a:ext cx="132588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41)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39840" y="3508248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7)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82512" y="4172712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7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99304" y="4782312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42)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59880" y="5419344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23)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9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510"/>
            <a:ext cx="8229600" cy="1143000"/>
          </a:xfrm>
        </p:spPr>
        <p:txBody>
          <a:bodyPr/>
          <a:lstStyle/>
          <a:p>
            <a:r>
              <a:rPr lang="en-US" dirty="0" smtClean="0"/>
              <a:t>Externalizing Domain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539979"/>
              </p:ext>
            </p:extLst>
          </p:nvPr>
        </p:nvGraphicFramePr>
        <p:xfrm>
          <a:off x="76200" y="1417638"/>
          <a:ext cx="9067800" cy="483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6717792" y="2002536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4)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25056" y="2612136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103)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70064" y="3240024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42)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51064" y="3877056"/>
            <a:ext cx="1392936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59)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5832" y="4486656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6)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28432" y="5114544"/>
            <a:ext cx="1115568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4)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" y="430086"/>
            <a:ext cx="8229600" cy="1143000"/>
          </a:xfrm>
        </p:spPr>
        <p:txBody>
          <a:bodyPr/>
          <a:lstStyle/>
          <a:p>
            <a:r>
              <a:rPr lang="en-US" dirty="0" smtClean="0"/>
              <a:t>Reality-Impairing Domain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077130"/>
              </p:ext>
            </p:extLst>
          </p:nvPr>
        </p:nvGraphicFramePr>
        <p:xfrm>
          <a:off x="0" y="16764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6861048" y="2081784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3)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56832" y="3002280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5)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42176" y="3944112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7)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7496" y="4882896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33)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57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9230"/>
            <a:ext cx="9220200" cy="11430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cquired </a:t>
            </a:r>
            <a:r>
              <a:rPr lang="en-US" dirty="0"/>
              <a:t>or </a:t>
            </a:r>
            <a:r>
              <a:rPr lang="en-US" dirty="0" smtClean="0"/>
              <a:t>Developmental </a:t>
            </a:r>
            <a:r>
              <a:rPr lang="en-US" dirty="0"/>
              <a:t>D</a:t>
            </a:r>
            <a:r>
              <a:rPr lang="en-US" dirty="0" smtClean="0"/>
              <a:t>isorders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463517"/>
              </p:ext>
            </p:extLst>
          </p:nvPr>
        </p:nvGraphicFramePr>
        <p:xfrm>
          <a:off x="76200" y="1417638"/>
          <a:ext cx="9067800" cy="437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495300" y="5410200"/>
            <a:ext cx="8229600" cy="99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b="0" i="1" dirty="0"/>
              <a:t>n</a:t>
            </a:r>
            <a:r>
              <a:rPr lang="en-US" b="0" dirty="0" smtClean="0"/>
              <a:t> = 87 studies</a:t>
            </a:r>
            <a:endParaRPr lang="en-US" b="0" dirty="0"/>
          </a:p>
        </p:txBody>
      </p:sp>
      <p:sp>
        <p:nvSpPr>
          <p:cNvPr id="6" name="Rectangle 5"/>
          <p:cNvSpPr/>
          <p:nvPr/>
        </p:nvSpPr>
        <p:spPr>
          <a:xfrm>
            <a:off x="6934200" y="1987296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22)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2862072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2)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07480" y="3773424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47)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02296" y="4675632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16)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843" y="534126"/>
            <a:ext cx="8229600" cy="1143000"/>
          </a:xfrm>
        </p:spPr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55" y="1916120"/>
            <a:ext cx="8962845" cy="45259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List is based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 author identification of studies rather than a formal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search</a:t>
            </a:r>
          </a:p>
          <a:p>
            <a:pPr>
              <a:spcAft>
                <a:spcPts val="1800"/>
              </a:spcAf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May not be representative of the total research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literature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Some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categories have small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sizes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which may limit conclusions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600" dirty="0"/>
              <a:t>Personality Assessment </a:t>
            </a:r>
            <a:r>
              <a:rPr lang="en-US" sz="3600" dirty="0" smtClean="0"/>
              <a:t>Inventory (PAI)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3735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PAI is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self-administered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objective measure of adult personality (Morey, 1991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Widely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used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 a clinical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and research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tool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Consists of 344 items within 22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nonoverlapping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scales</a:t>
            </a:r>
          </a:p>
        </p:txBody>
      </p:sp>
    </p:spTree>
    <p:extLst>
      <p:ext uri="{BB962C8B-B14F-4D97-AF65-F5344CB8AC3E}">
        <p14:creationId xmlns:p14="http://schemas.microsoft.com/office/powerpoint/2010/main" val="1409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Use of the PAI reference list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may facilitate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research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the study of personality disorders, psychopathology, and/or acquired/developmental disorders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Additional research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could include meta-analytic studies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that address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specific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questions related to these topics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576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654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09600"/>
            <a:ext cx="7600950" cy="558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5259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Explore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nature and scope of research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that utilized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PAI during the last three decades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Describe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creation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 comprehensive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list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of research references that can be easily accessed by researchers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clinicians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5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PAI author identified research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studies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that were about or used the PAI. These include:</a:t>
            </a:r>
          </a:p>
          <a:p>
            <a:pPr marL="457200" lvl="1" indent="0">
              <a:spcAft>
                <a:spcPts val="1800"/>
              </a:spcAft>
              <a:buNone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Peer-reviewed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journal articles, theses, dissertations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, and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conference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presentations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References were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imported into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Mendeley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reference management software program.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Free to use by creating an account at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mendeley.com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 (see handout for instructions)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2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Methods – </a:t>
            </a:r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008" y="1524000"/>
            <a:ext cx="8229600" cy="4525963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References were divided into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several broad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categories: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ersonality disorders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Psychopathology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cquired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or developmental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disorders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Within each broad category, references were tagged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by subject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using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author keywords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relevant terms from the title and abstract 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For each broad category, the frequency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references was examined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6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1,241 references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identified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Of those, 976 were coded into one or more broad category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1782897"/>
              </p:ext>
            </p:extLst>
          </p:nvPr>
        </p:nvGraphicFramePr>
        <p:xfrm>
          <a:off x="152400" y="3392107"/>
          <a:ext cx="8839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467600" y="3352800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333)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0" y="4267200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556)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5638800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87)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2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1688"/>
            <a:ext cx="5638800" cy="938214"/>
          </a:xfrm>
        </p:spPr>
        <p:txBody>
          <a:bodyPr/>
          <a:lstStyle/>
          <a:p>
            <a:r>
              <a:rPr lang="en-US" dirty="0"/>
              <a:t>Personality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16" y="1539716"/>
            <a:ext cx="5159884" cy="202339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Personality disorders were tagged according to Section II diagnostic codes from the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DSM-5.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08630"/>
              </p:ext>
            </p:extLst>
          </p:nvPr>
        </p:nvGraphicFramePr>
        <p:xfrm>
          <a:off x="5943600" y="652849"/>
          <a:ext cx="2957322" cy="2551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322">
                  <a:extLst>
                    <a:ext uri="{9D8B030D-6E8A-4147-A177-3AD203B41FA5}">
                      <a16:colId xmlns:a16="http://schemas.microsoft.com/office/drawing/2014/main" val="4122770665"/>
                    </a:ext>
                  </a:extLst>
                </a:gridCol>
              </a:tblGrid>
              <a:tr h="459025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Cluster A</a:t>
                      </a:r>
                    </a:p>
                  </a:txBody>
                  <a:tcPr marL="81005" marR="81005" marT="40500" marB="40500"/>
                </a:tc>
                <a:extLst>
                  <a:ext uri="{0D108BD9-81ED-4DB2-BD59-A6C34878D82A}">
                    <a16:rowId xmlns:a16="http://schemas.microsoft.com/office/drawing/2014/main" val="3867470419"/>
                  </a:ext>
                </a:extLst>
              </a:tr>
              <a:tr h="2025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Odd, eccentric, or bizarre</a:t>
                      </a:r>
                      <a:r>
                        <a:rPr lang="en-US" sz="2200" baseline="0" dirty="0" smtClean="0"/>
                        <a:t> behavior</a:t>
                      </a:r>
                      <a:endParaRPr lang="en-US" sz="2200" dirty="0" smtClean="0"/>
                    </a:p>
                    <a:p>
                      <a:pPr algn="ctr"/>
                      <a:endParaRPr lang="en-US" sz="2200" dirty="0" smtClean="0"/>
                    </a:p>
                    <a:p>
                      <a:pPr algn="ctr"/>
                      <a:r>
                        <a:rPr lang="en-US" sz="2200" dirty="0" smtClean="0"/>
                        <a:t>Paranoid, schizotypal, and schizoid personality disorders</a:t>
                      </a:r>
                    </a:p>
                  </a:txBody>
                  <a:tcPr marL="81005" marR="81005" marT="40500" marB="40500"/>
                </a:tc>
                <a:extLst>
                  <a:ext uri="{0D108BD9-81ED-4DB2-BD59-A6C34878D82A}">
                    <a16:rowId xmlns:a16="http://schemas.microsoft.com/office/drawing/2014/main" val="252230771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844309"/>
              </p:ext>
            </p:extLst>
          </p:nvPr>
        </p:nvGraphicFramePr>
        <p:xfrm>
          <a:off x="5943600" y="3292539"/>
          <a:ext cx="2957322" cy="2894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322">
                  <a:extLst>
                    <a:ext uri="{9D8B030D-6E8A-4147-A177-3AD203B41FA5}">
                      <a16:colId xmlns:a16="http://schemas.microsoft.com/office/drawing/2014/main" val="4122770665"/>
                    </a:ext>
                  </a:extLst>
                </a:gridCol>
              </a:tblGrid>
              <a:tr h="466941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Cluster B</a:t>
                      </a:r>
                    </a:p>
                  </a:txBody>
                  <a:tcPr marL="81005" marR="81005" marT="40500" marB="40500"/>
                </a:tc>
                <a:extLst>
                  <a:ext uri="{0D108BD9-81ED-4DB2-BD59-A6C34878D82A}">
                    <a16:rowId xmlns:a16="http://schemas.microsoft.com/office/drawing/2014/main" val="3867470419"/>
                  </a:ext>
                </a:extLst>
              </a:tr>
              <a:tr h="21071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Dramatic, emotional, and/or erratic behavior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Borderline, antisocial, narcissistic, and histrionic personality disorders</a:t>
                      </a:r>
                    </a:p>
                  </a:txBody>
                  <a:tcPr marL="81005" marR="81005" marT="40500" marB="40500"/>
                </a:tc>
                <a:extLst>
                  <a:ext uri="{0D108BD9-81ED-4DB2-BD59-A6C34878D82A}">
                    <a16:rowId xmlns:a16="http://schemas.microsoft.com/office/drawing/2014/main" val="252230771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412158"/>
              </p:ext>
            </p:extLst>
          </p:nvPr>
        </p:nvGraphicFramePr>
        <p:xfrm>
          <a:off x="304800" y="4114800"/>
          <a:ext cx="52578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122770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Cluster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70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Characterized by anxiety and fearfulness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Avoidant, dependent, and obsessive–compulsive personality disorders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307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7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ersonality </a:t>
            </a:r>
            <a:r>
              <a:rPr lang="en-US" dirty="0"/>
              <a:t>D</a:t>
            </a:r>
            <a:r>
              <a:rPr lang="en-US" dirty="0" smtClean="0"/>
              <a:t>isorders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396652"/>
              </p:ext>
            </p:extLst>
          </p:nvPr>
        </p:nvGraphicFramePr>
        <p:xfrm>
          <a:off x="0" y="1729317"/>
          <a:ext cx="9220200" cy="3680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533400" y="5105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b="0" i="1" dirty="0"/>
              <a:t>n</a:t>
            </a:r>
            <a:r>
              <a:rPr lang="en-US" b="0" dirty="0" smtClean="0"/>
              <a:t> = 333 studies</a:t>
            </a:r>
            <a:endParaRPr lang="en-US" b="0" dirty="0"/>
          </a:p>
        </p:txBody>
      </p:sp>
      <p:sp>
        <p:nvSpPr>
          <p:cNvPr id="5" name="Rectangle 4"/>
          <p:cNvSpPr/>
          <p:nvPr/>
        </p:nvSpPr>
        <p:spPr>
          <a:xfrm>
            <a:off x="7467600" y="2338917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11)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3253317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307)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67600" y="4243917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15)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6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S training [Compatibility Mode]" id="{8CAB34BB-E4F7-4CE7-B855-ED88BB66D57F}" vid="{6D633347-6899-4CE5-9622-5613D880584B}"/>
    </a:ext>
  </a:extLst>
</a:theme>
</file>

<file path=ppt/theme/theme2.xml><?xml version="1.0" encoding="utf-8"?>
<a:theme xmlns:a="http://schemas.openxmlformats.org/drawingml/2006/main" name="PAI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6786</TotalTime>
  <Words>843</Words>
  <Application>Microsoft Office PowerPoint</Application>
  <PresentationFormat>On-screen Show (4:3)</PresentationFormat>
  <Paragraphs>154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PAI Master</vt:lpstr>
      <vt:lpstr>Development of a  Research Database for the</vt:lpstr>
      <vt:lpstr>Personality Assessment Inventory (PAI)</vt:lpstr>
      <vt:lpstr>PowerPoint Presentation</vt:lpstr>
      <vt:lpstr>Purpose</vt:lpstr>
      <vt:lpstr>Methods</vt:lpstr>
      <vt:lpstr>Methods – Coding</vt:lpstr>
      <vt:lpstr>Results</vt:lpstr>
      <vt:lpstr>Personality Disorders</vt:lpstr>
      <vt:lpstr>Personality Disorders</vt:lpstr>
      <vt:lpstr>Cluster B</vt:lpstr>
      <vt:lpstr>Cluster A</vt:lpstr>
      <vt:lpstr>Cluster C</vt:lpstr>
      <vt:lpstr>Psychopathology</vt:lpstr>
      <vt:lpstr>Psychopathology</vt:lpstr>
      <vt:lpstr>Internalizing Domain</vt:lpstr>
      <vt:lpstr>Externalizing Domain</vt:lpstr>
      <vt:lpstr>Reality-Impairing Domain</vt:lpstr>
      <vt:lpstr>Acquired or Developmental Disorders</vt:lpstr>
      <vt:lpstr>Limitations</vt:lpstr>
      <vt:lpstr>Conclusions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Directed Search Training</dc:title>
  <dc:creator>Melissa Messer</dc:creator>
  <cp:lastModifiedBy>Jennifer Greene</cp:lastModifiedBy>
  <cp:revision>215</cp:revision>
  <cp:lastPrinted>2019-01-23T15:37:14Z</cp:lastPrinted>
  <dcterms:created xsi:type="dcterms:W3CDTF">2014-06-02T01:02:10Z</dcterms:created>
  <dcterms:modified xsi:type="dcterms:W3CDTF">2019-03-29T19:19:40Z</dcterms:modified>
</cp:coreProperties>
</file>